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60" r:id="rId6"/>
  </p:sldIdLst>
  <p:sldSz cx="12192000" cy="6858000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mmer Alexandra" initials="TA" lastIdx="1" clrIdx="0">
    <p:extLst>
      <p:ext uri="{19B8F6BF-5375-455C-9EA6-DF929625EA0E}">
        <p15:presenceInfo xmlns:p15="http://schemas.microsoft.com/office/powerpoint/2012/main" userId="Timmer Alexand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A272"/>
    <a:srgbClr val="D1A372"/>
    <a:srgbClr val="CEA472"/>
    <a:srgbClr val="A90100"/>
    <a:srgbClr val="B00000"/>
    <a:srgbClr val="BB0303"/>
    <a:srgbClr val="5B9BD5"/>
    <a:srgbClr val="AD0100"/>
    <a:srgbClr val="1D2F01"/>
    <a:srgbClr val="103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22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1-23T11:26:56.256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1-23T11:26:56.256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7BA87-E9BE-4D8D-92EC-0DAA8DBD6224}" type="datetimeFigureOut">
              <a:rPr lang="hu-HU" smtClean="0"/>
              <a:t>2023.12.18.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0B77B-1899-4589-8716-CA61006A43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7964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7BA87-E9BE-4D8D-92EC-0DAA8DBD6224}" type="datetimeFigureOut">
              <a:rPr lang="hu-HU" smtClean="0"/>
              <a:t>2023.12.18.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0B77B-1899-4589-8716-CA61006A43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2575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7BA87-E9BE-4D8D-92EC-0DAA8DBD6224}" type="datetimeFigureOut">
              <a:rPr lang="hu-HU" smtClean="0"/>
              <a:t>2023.12.18.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0B77B-1899-4589-8716-CA61006A43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343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7BA87-E9BE-4D8D-92EC-0DAA8DBD6224}" type="datetimeFigureOut">
              <a:rPr lang="hu-HU" smtClean="0"/>
              <a:t>2023.12.18.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0B77B-1899-4589-8716-CA61006A43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4649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7BA87-E9BE-4D8D-92EC-0DAA8DBD6224}" type="datetimeFigureOut">
              <a:rPr lang="hu-HU" smtClean="0"/>
              <a:t>2023.12.18.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0B77B-1899-4589-8716-CA61006A43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903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7BA87-E9BE-4D8D-92EC-0DAA8DBD6224}" type="datetimeFigureOut">
              <a:rPr lang="hu-HU" smtClean="0"/>
              <a:t>2023.12.18.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0B77B-1899-4589-8716-CA61006A43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1187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7BA87-E9BE-4D8D-92EC-0DAA8DBD6224}" type="datetimeFigureOut">
              <a:rPr lang="hu-HU" smtClean="0"/>
              <a:t>2023.12.18.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0B77B-1899-4589-8716-CA61006A43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2596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7BA87-E9BE-4D8D-92EC-0DAA8DBD6224}" type="datetimeFigureOut">
              <a:rPr lang="hu-HU" smtClean="0"/>
              <a:t>2023.12.18.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0B77B-1899-4589-8716-CA61006A43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2385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7BA87-E9BE-4D8D-92EC-0DAA8DBD6224}" type="datetimeFigureOut">
              <a:rPr lang="hu-HU" smtClean="0"/>
              <a:t>2023.12.18.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0B77B-1899-4589-8716-CA61006A43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803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7BA87-E9BE-4D8D-92EC-0DAA8DBD6224}" type="datetimeFigureOut">
              <a:rPr lang="hu-HU" smtClean="0"/>
              <a:t>2023.12.18.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0B77B-1899-4589-8716-CA61006A43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3906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7BA87-E9BE-4D8D-92EC-0DAA8DBD6224}" type="datetimeFigureOut">
              <a:rPr lang="hu-HU" smtClean="0"/>
              <a:t>2023.12.18.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0B77B-1899-4589-8716-CA61006A43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1401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7BA87-E9BE-4D8D-92EC-0DAA8DBD6224}" type="datetimeFigureOut">
              <a:rPr lang="hu-HU" smtClean="0"/>
              <a:t>2023.12.18.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0B77B-1899-4589-8716-CA61006A43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3211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2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01432" cy="6858000"/>
          </a:xfrm>
          <a:prstGeom prst="rect">
            <a:avLst/>
          </a:prstGeom>
        </p:spPr>
      </p:pic>
      <p:sp>
        <p:nvSpPr>
          <p:cNvPr id="7" name="Tekercs vízszintesen 6"/>
          <p:cNvSpPr/>
          <p:nvPr/>
        </p:nvSpPr>
        <p:spPr>
          <a:xfrm>
            <a:off x="6957289" y="3572974"/>
            <a:ext cx="4853878" cy="1167191"/>
          </a:xfrm>
          <a:prstGeom prst="horizontalScroll">
            <a:avLst/>
          </a:prstGeom>
          <a:solidFill>
            <a:srgbClr val="C025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ekercs vízszintesen 7"/>
          <p:cNvSpPr/>
          <p:nvPr/>
        </p:nvSpPr>
        <p:spPr>
          <a:xfrm>
            <a:off x="6001048" y="347569"/>
            <a:ext cx="5810119" cy="1209944"/>
          </a:xfrm>
          <a:prstGeom prst="horizontalScroll">
            <a:avLst/>
          </a:prstGeom>
          <a:solidFill>
            <a:srgbClr val="C027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ekercs vízszintesen 8"/>
          <p:cNvSpPr/>
          <p:nvPr/>
        </p:nvSpPr>
        <p:spPr>
          <a:xfrm>
            <a:off x="6545843" y="1977924"/>
            <a:ext cx="5017963" cy="1206688"/>
          </a:xfrm>
          <a:prstGeom prst="horizontalScroll">
            <a:avLst/>
          </a:prstGeom>
          <a:solidFill>
            <a:srgbClr val="C224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ekercs vízszintesen 9"/>
          <p:cNvSpPr/>
          <p:nvPr/>
        </p:nvSpPr>
        <p:spPr>
          <a:xfrm>
            <a:off x="6698951" y="5128527"/>
            <a:ext cx="4209797" cy="1143000"/>
          </a:xfrm>
          <a:prstGeom prst="horizontalScroll">
            <a:avLst/>
          </a:prstGeom>
          <a:solidFill>
            <a:srgbClr val="BD27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6713650" y="444709"/>
            <a:ext cx="50975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Biztonságos, ellenőrzött weboldalról rendelek</a:t>
            </a:r>
            <a:endParaRPr lang="hu-H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7151704" y="3631991"/>
            <a:ext cx="5431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Előnyben részesítem az utánvéttel történő vásárlást </a:t>
            </a:r>
            <a:endParaRPr lang="hu-H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6957289" y="5208314"/>
            <a:ext cx="464613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hu-H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tvételkor </a:t>
            </a:r>
            <a:r>
              <a:rPr lang="hu-H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megnézem a csomag tartalmát </a:t>
            </a:r>
          </a:p>
          <a:p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8267585" y="6290557"/>
            <a:ext cx="3077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394E79"/>
                </a:solidFill>
              </a:rPr>
              <a:t>Veszprémi Rendőrkapitányság</a:t>
            </a:r>
            <a:endParaRPr lang="hu-HU" dirty="0">
              <a:solidFill>
                <a:srgbClr val="394E79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6698951" y="2062933"/>
            <a:ext cx="48648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 bankkártyás fizetés esetén webkártyát használok</a:t>
            </a:r>
            <a:endParaRPr lang="hu-H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976" y="5696607"/>
            <a:ext cx="743688" cy="108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66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2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01432" cy="6858000"/>
          </a:xfrm>
          <a:prstGeom prst="rect">
            <a:avLst/>
          </a:prstGeom>
        </p:spPr>
      </p:pic>
      <p:sp>
        <p:nvSpPr>
          <p:cNvPr id="7" name="Tekercs vízszintesen 6"/>
          <p:cNvSpPr/>
          <p:nvPr/>
        </p:nvSpPr>
        <p:spPr>
          <a:xfrm>
            <a:off x="6957289" y="3572974"/>
            <a:ext cx="4853878" cy="1167191"/>
          </a:xfrm>
          <a:prstGeom prst="horizontalScroll">
            <a:avLst/>
          </a:prstGeom>
          <a:solidFill>
            <a:srgbClr val="C025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ekercs vízszintesen 7"/>
          <p:cNvSpPr/>
          <p:nvPr/>
        </p:nvSpPr>
        <p:spPr>
          <a:xfrm>
            <a:off x="6001048" y="347569"/>
            <a:ext cx="5810119" cy="1209944"/>
          </a:xfrm>
          <a:prstGeom prst="horizontalScroll">
            <a:avLst/>
          </a:prstGeom>
          <a:solidFill>
            <a:srgbClr val="C027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ekercs vízszintesen 8"/>
          <p:cNvSpPr/>
          <p:nvPr/>
        </p:nvSpPr>
        <p:spPr>
          <a:xfrm>
            <a:off x="5402317" y="1977924"/>
            <a:ext cx="6408850" cy="1206688"/>
          </a:xfrm>
          <a:prstGeom prst="horizontalScroll">
            <a:avLst/>
          </a:prstGeom>
          <a:solidFill>
            <a:srgbClr val="C224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ekercs vízszintesen 9"/>
          <p:cNvSpPr/>
          <p:nvPr/>
        </p:nvSpPr>
        <p:spPr>
          <a:xfrm>
            <a:off x="6698951" y="5128527"/>
            <a:ext cx="4209797" cy="1143000"/>
          </a:xfrm>
          <a:prstGeom prst="horizontalScroll">
            <a:avLst/>
          </a:prstGeom>
          <a:solidFill>
            <a:srgbClr val="BD27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6127532" y="444709"/>
            <a:ext cx="5683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Mindig </a:t>
            </a:r>
            <a:r>
              <a:rPr lang="hu-H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hu-H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iztonságos, ellenőrzött weboldalról rendeljen!</a:t>
            </a:r>
            <a:endParaRPr lang="hu-H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7151704" y="3631991"/>
            <a:ext cx="5431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Részesítse előnyben az utánvéttel történő fizetést!</a:t>
            </a:r>
            <a:endParaRPr lang="hu-H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6957289" y="5208314"/>
            <a:ext cx="464613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hu-H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tvételkor ellenőrizze </a:t>
            </a:r>
            <a:r>
              <a:rPr lang="hu-H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csomag </a:t>
            </a:r>
            <a:r>
              <a:rPr lang="hu-H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tartalmát!</a:t>
            </a:r>
            <a:endParaRPr lang="hu-H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8267585" y="6290557"/>
            <a:ext cx="3077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394E79"/>
                </a:solidFill>
              </a:rPr>
              <a:t>Veszprémi Rendőrkapitányság</a:t>
            </a:r>
            <a:endParaRPr lang="hu-HU" dirty="0">
              <a:solidFill>
                <a:srgbClr val="394E79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5833241" y="2062933"/>
            <a:ext cx="61994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 bankkártyás fizetés </a:t>
            </a:r>
            <a:r>
              <a:rPr lang="hu-HU" sz="3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esetén lehetőleg használjon </a:t>
            </a:r>
            <a:r>
              <a:rPr lang="hu-H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webkártyát!</a:t>
            </a:r>
            <a:endParaRPr lang="hu-H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976" y="5696607"/>
            <a:ext cx="743688" cy="108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80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990" y="0"/>
            <a:ext cx="9415221" cy="6858000"/>
          </a:xfrm>
          <a:prstGeom prst="rect">
            <a:avLst/>
          </a:prstGeom>
        </p:spPr>
      </p:pic>
      <p:sp>
        <p:nvSpPr>
          <p:cNvPr id="9" name="Lekerekített téglalap 8"/>
          <p:cNvSpPr/>
          <p:nvPr/>
        </p:nvSpPr>
        <p:spPr>
          <a:xfrm>
            <a:off x="415637" y="3484139"/>
            <a:ext cx="4627345" cy="885992"/>
          </a:xfrm>
          <a:prstGeom prst="roundRect">
            <a:avLst/>
          </a:prstGeom>
          <a:solidFill>
            <a:srgbClr val="8C5C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Lekerekített téglalap 9"/>
          <p:cNvSpPr/>
          <p:nvPr/>
        </p:nvSpPr>
        <p:spPr>
          <a:xfrm>
            <a:off x="415637" y="1559961"/>
            <a:ext cx="4627346" cy="581891"/>
          </a:xfrm>
          <a:prstGeom prst="roundRect">
            <a:avLst/>
          </a:prstGeom>
          <a:solidFill>
            <a:srgbClr val="8C5C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Lekerekített téglalap 10"/>
          <p:cNvSpPr/>
          <p:nvPr/>
        </p:nvSpPr>
        <p:spPr>
          <a:xfrm>
            <a:off x="399738" y="2354261"/>
            <a:ext cx="4627346" cy="914450"/>
          </a:xfrm>
          <a:prstGeom prst="roundRect">
            <a:avLst/>
          </a:prstGeom>
          <a:solidFill>
            <a:srgbClr val="8C5C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Lekerekített téglalap 11"/>
          <p:cNvSpPr/>
          <p:nvPr/>
        </p:nvSpPr>
        <p:spPr>
          <a:xfrm>
            <a:off x="414598" y="4585559"/>
            <a:ext cx="4627345" cy="848763"/>
          </a:xfrm>
          <a:prstGeom prst="roundRect">
            <a:avLst/>
          </a:prstGeom>
          <a:solidFill>
            <a:srgbClr val="8C5C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Szövegdoboz 12"/>
          <p:cNvSpPr txBox="1"/>
          <p:nvPr/>
        </p:nvSpPr>
        <p:spPr>
          <a:xfrm>
            <a:off x="477138" y="1552341"/>
            <a:ext cx="4678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Eladóként pénzt mindig csak fogadunk, nem küldünk.</a:t>
            </a:r>
            <a:endParaRPr lang="hu-H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469243" y="2380041"/>
            <a:ext cx="4488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termék árát a bankszámlaszámunkra utaltatjuk! Ehhez a számlaszámon kívül csupán a nevünket kell megadnunk.</a:t>
            </a:r>
            <a:endParaRPr lang="hu-H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488406" y="3539133"/>
            <a:ext cx="4481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Ahhoz, hogy a vevő pénzt utaljon, nem kell letöltenünk alkalmazást és a netbankunkba sem kell belépnünk.</a:t>
            </a:r>
            <a:endParaRPr lang="hu-H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ekerekített téglalap 15"/>
          <p:cNvSpPr/>
          <p:nvPr/>
        </p:nvSpPr>
        <p:spPr>
          <a:xfrm>
            <a:off x="6525324" y="1528462"/>
            <a:ext cx="5076634" cy="581891"/>
          </a:xfrm>
          <a:prstGeom prst="round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Lekerekített téglalap 16"/>
          <p:cNvSpPr/>
          <p:nvPr/>
        </p:nvSpPr>
        <p:spPr>
          <a:xfrm>
            <a:off x="6514204" y="2319767"/>
            <a:ext cx="5076634" cy="540472"/>
          </a:xfrm>
          <a:prstGeom prst="round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Lekerekített téglalap 17"/>
          <p:cNvSpPr/>
          <p:nvPr/>
        </p:nvSpPr>
        <p:spPr>
          <a:xfrm>
            <a:off x="6514205" y="3051272"/>
            <a:ext cx="5076633" cy="581891"/>
          </a:xfrm>
          <a:prstGeom prst="round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Lekerekített téglalap 18"/>
          <p:cNvSpPr/>
          <p:nvPr/>
        </p:nvSpPr>
        <p:spPr>
          <a:xfrm>
            <a:off x="6506163" y="4599761"/>
            <a:ext cx="5076632" cy="581891"/>
          </a:xfrm>
          <a:prstGeom prst="round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Lekerekített téglalap 19"/>
          <p:cNvSpPr/>
          <p:nvPr/>
        </p:nvSpPr>
        <p:spPr>
          <a:xfrm>
            <a:off x="415637" y="489035"/>
            <a:ext cx="4627346" cy="581891"/>
          </a:xfrm>
          <a:prstGeom prst="roundRect">
            <a:avLst/>
          </a:prstGeom>
          <a:solidFill>
            <a:srgbClr val="8C5C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Lekerekített téglalap 20"/>
          <p:cNvSpPr/>
          <p:nvPr/>
        </p:nvSpPr>
        <p:spPr>
          <a:xfrm>
            <a:off x="6534974" y="499560"/>
            <a:ext cx="4993506" cy="612775"/>
          </a:xfrm>
          <a:prstGeom prst="round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Szövegdoboz 21"/>
          <p:cNvSpPr txBox="1"/>
          <p:nvPr/>
        </p:nvSpPr>
        <p:spPr>
          <a:xfrm>
            <a:off x="620386" y="553763"/>
            <a:ext cx="41860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Online piactéren eladóként</a:t>
            </a:r>
            <a:endParaRPr lang="hu-H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6470145" y="568748"/>
            <a:ext cx="50769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 piactéren/weboldalon vevőként</a:t>
            </a:r>
            <a:endParaRPr lang="hu-HU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477426" y="4610998"/>
            <a:ext cx="45496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Soha ne adjon meg további </a:t>
            </a:r>
            <a:r>
              <a:rPr lang="hu-H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bankszámla adatokat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felhasználóifiók-azonosítókat, jelszavakat e-mailben, </a:t>
            </a:r>
            <a:r>
              <a:rPr lang="hu-H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sms-ben 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vagy telefonon érkező kérésre! </a:t>
            </a:r>
          </a:p>
        </p:txBody>
      </p:sp>
      <p:pic>
        <p:nvPicPr>
          <p:cNvPr id="26" name="Kép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720" y="5662875"/>
            <a:ext cx="743688" cy="1085785"/>
          </a:xfrm>
          <a:prstGeom prst="rect">
            <a:avLst/>
          </a:prstGeom>
        </p:spPr>
      </p:pic>
      <p:sp>
        <p:nvSpPr>
          <p:cNvPr id="28" name="Szövegdoboz 27"/>
          <p:cNvSpPr txBox="1"/>
          <p:nvPr/>
        </p:nvSpPr>
        <p:spPr>
          <a:xfrm>
            <a:off x="6486529" y="3034747"/>
            <a:ext cx="4855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 nem tudja megoldani a személyes átvételt, lehetőleg utánvéttel, vagy webkártyával vásároljon.</a:t>
            </a:r>
            <a:endParaRPr lang="hu-H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6506160" y="2289452"/>
            <a:ext cx="5004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Legyen gyanús, ha korlátozottak az eladó által ajánlott szállítási, fizetési és kapcsolatfelvételi lehetőségek.</a:t>
            </a:r>
            <a:endParaRPr lang="hu-H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Lekerekített téglalap 23"/>
          <p:cNvSpPr/>
          <p:nvPr/>
        </p:nvSpPr>
        <p:spPr>
          <a:xfrm>
            <a:off x="436130" y="5629196"/>
            <a:ext cx="4627345" cy="1013419"/>
          </a:xfrm>
          <a:prstGeom prst="roundRect">
            <a:avLst/>
          </a:prstGeom>
          <a:solidFill>
            <a:srgbClr val="8C5C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466874" y="5608266"/>
            <a:ext cx="45750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vevő által erőltetett csomagküldő 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szolgáltatásról szóló </a:t>
            </a:r>
            <a:r>
              <a:rPr lang="hu-H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sms-ben vagy e-mailben  található linkre ne kattintson rá, mert az hamis, adathalász  weboldalra irányítja Önt.</a:t>
            </a:r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6506162" y="1495972"/>
            <a:ext cx="5262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Vásárlás előtt mindig keressen rá a hirdetőre. Ellenőrizze a vevői visszajelzéseket, és az eladó profil oldalát!</a:t>
            </a:r>
            <a:endParaRPr lang="hu-H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514204" y="4717574"/>
            <a:ext cx="4780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Átvételkor ellenőrizze a csomag tartalmát</a:t>
            </a:r>
            <a:r>
              <a:rPr lang="hu-H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hu-H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Lekerekített téglalap 29"/>
          <p:cNvSpPr/>
          <p:nvPr/>
        </p:nvSpPr>
        <p:spPr>
          <a:xfrm>
            <a:off x="6506162" y="3824196"/>
            <a:ext cx="5076633" cy="581891"/>
          </a:xfrm>
          <a:prstGeom prst="round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6486529" y="3802937"/>
            <a:ext cx="5004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Webkártya/internetkártyára csak annyi pénzt töltsön, amennyire az adott vásárláshoz szüksége van</a:t>
            </a:r>
            <a:r>
              <a:rPr lang="hu-H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1" name="Lekerekített téglalap 30"/>
          <p:cNvSpPr/>
          <p:nvPr/>
        </p:nvSpPr>
        <p:spPr>
          <a:xfrm>
            <a:off x="6506159" y="5564984"/>
            <a:ext cx="4656843" cy="1077631"/>
          </a:xfrm>
          <a:prstGeom prst="round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6664194" y="5776685"/>
            <a:ext cx="4340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FF0000"/>
                </a:solidFill>
              </a:rPr>
              <a:t>Biztonságos és Boldog Ünnepeket kíván a Veszprémi Rendőrkapitányság!</a:t>
            </a:r>
            <a:endParaRPr lang="hu-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6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7999" cy="12191999"/>
          </a:xfrm>
          <a:prstGeom prst="rect">
            <a:avLst/>
          </a:prstGeom>
          <a:solidFill>
            <a:srgbClr val="A90100"/>
          </a:solidFill>
        </p:spPr>
      </p:pic>
      <p:sp>
        <p:nvSpPr>
          <p:cNvPr id="5" name="Téglalap 4"/>
          <p:cNvSpPr/>
          <p:nvPr/>
        </p:nvSpPr>
        <p:spPr>
          <a:xfrm>
            <a:off x="296883" y="1330036"/>
            <a:ext cx="427512" cy="4215741"/>
          </a:xfrm>
          <a:prstGeom prst="rect">
            <a:avLst/>
          </a:prstGeom>
          <a:solidFill>
            <a:srgbClr val="A9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855024" y="1098466"/>
            <a:ext cx="403760" cy="4767943"/>
          </a:xfrm>
          <a:prstGeom prst="rect">
            <a:avLst/>
          </a:prstGeom>
          <a:solidFill>
            <a:srgbClr val="A9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296883" y="1330036"/>
            <a:ext cx="427512" cy="421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 rot="16200000">
            <a:off x="-1492884" y="3067240"/>
            <a:ext cx="4310743" cy="646331"/>
          </a:xfrm>
          <a:prstGeom prst="rect">
            <a:avLst/>
          </a:prstGeom>
          <a:noFill/>
          <a:effectLst>
            <a:glow rad="127000">
              <a:srgbClr val="D1A372"/>
            </a:glow>
          </a:effectLst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CDA272"/>
                </a:solidFill>
              </a:rPr>
              <a:t>KIBERBIZTONSÁGI ADVENTI KALENDÁRIUM</a:t>
            </a:r>
          </a:p>
          <a:p>
            <a:endParaRPr lang="hu-HU" dirty="0">
              <a:solidFill>
                <a:srgbClr val="CDA2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396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7999" cy="12191999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2102069" y="1082566"/>
            <a:ext cx="1187669" cy="8933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800"/>
          </a:p>
        </p:txBody>
      </p:sp>
      <p:sp>
        <p:nvSpPr>
          <p:cNvPr id="4" name="Szövegdoboz 3"/>
          <p:cNvSpPr txBox="1"/>
          <p:nvPr/>
        </p:nvSpPr>
        <p:spPr>
          <a:xfrm rot="16200000">
            <a:off x="2200890" y="869354"/>
            <a:ext cx="9950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 smtClean="0"/>
              <a:t>A </a:t>
            </a:r>
            <a:r>
              <a:rPr lang="hu-HU" sz="800" dirty="0"/>
              <a:t>jelszó jelenti a védekezés első vonalát az illetéktelen behatolókkal szemben az online eszközökön. Minél erősebb a jelszó, annál erősebb ez a védelem.</a:t>
            </a:r>
          </a:p>
        </p:txBody>
      </p:sp>
      <p:sp>
        <p:nvSpPr>
          <p:cNvPr id="5" name="Téglalap 4"/>
          <p:cNvSpPr/>
          <p:nvPr/>
        </p:nvSpPr>
        <p:spPr>
          <a:xfrm>
            <a:off x="1513490" y="4067503"/>
            <a:ext cx="777765" cy="1271752"/>
          </a:xfrm>
          <a:prstGeom prst="rect">
            <a:avLst/>
          </a:prstGeom>
          <a:solidFill>
            <a:srgbClr val="C398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800"/>
          </a:p>
        </p:txBody>
      </p:sp>
      <p:sp>
        <p:nvSpPr>
          <p:cNvPr id="6" name="Szövegdoboz 5"/>
          <p:cNvSpPr txBox="1"/>
          <p:nvPr/>
        </p:nvSpPr>
        <p:spPr>
          <a:xfrm rot="16200000">
            <a:off x="1307445" y="4238065"/>
            <a:ext cx="1264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b="1" dirty="0">
                <a:solidFill>
                  <a:srgbClr val="FF0000"/>
                </a:solidFill>
              </a:rPr>
              <a:t>Bejelentés</a:t>
            </a:r>
          </a:p>
          <a:p>
            <a:r>
              <a:rPr lang="hu-HU" sz="900" dirty="0"/>
              <a:t>Amennyiben online csalást észlel, jelentse be, ezzel megelőzve, hogy mások is áldozattá váljanak.</a:t>
            </a:r>
          </a:p>
        </p:txBody>
      </p:sp>
      <p:sp>
        <p:nvSpPr>
          <p:cNvPr id="7" name="Téglalap 6"/>
          <p:cNvSpPr/>
          <p:nvPr/>
        </p:nvSpPr>
        <p:spPr>
          <a:xfrm rot="16200000">
            <a:off x="1316488" y="2845198"/>
            <a:ext cx="1249026" cy="855024"/>
          </a:xfrm>
          <a:prstGeom prst="rect">
            <a:avLst/>
          </a:prstGeom>
          <a:solidFill>
            <a:srgbClr val="103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800"/>
          </a:p>
        </p:txBody>
      </p:sp>
      <p:sp>
        <p:nvSpPr>
          <p:cNvPr id="8" name="Szövegdoboz 7"/>
          <p:cNvSpPr txBox="1"/>
          <p:nvPr/>
        </p:nvSpPr>
        <p:spPr>
          <a:xfrm rot="16200000">
            <a:off x="1232743" y="2701343"/>
            <a:ext cx="14848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b="1" dirty="0">
                <a:solidFill>
                  <a:srgbClr val="FFC000"/>
                </a:solidFill>
              </a:rPr>
              <a:t>Válassza az </a:t>
            </a:r>
            <a:r>
              <a:rPr lang="hu-HU" sz="800" b="1" dirty="0" smtClean="0">
                <a:solidFill>
                  <a:srgbClr val="FFC000"/>
                </a:solidFill>
              </a:rPr>
              <a:t>igazit!</a:t>
            </a:r>
            <a:endParaRPr lang="hu-HU" sz="800" b="1" dirty="0">
              <a:solidFill>
                <a:srgbClr val="FFC000"/>
              </a:solidFill>
            </a:endParaRPr>
          </a:p>
          <a:p>
            <a:r>
              <a:rPr lang="hu-HU" sz="800" dirty="0">
                <a:solidFill>
                  <a:srgbClr val="FFFFFF"/>
                </a:solidFill>
              </a:rPr>
              <a:t>S</a:t>
            </a:r>
            <a:r>
              <a:rPr lang="hu-HU" sz="800" dirty="0" smtClean="0">
                <a:solidFill>
                  <a:srgbClr val="FFFFFF"/>
                </a:solidFill>
              </a:rPr>
              <a:t>zeretteink </a:t>
            </a:r>
            <a:r>
              <a:rPr lang="hu-HU" sz="800" dirty="0">
                <a:solidFill>
                  <a:srgbClr val="FFFFFF"/>
                </a:solidFill>
              </a:rPr>
              <a:t>a legjobbat érdemlik. </a:t>
            </a:r>
            <a:r>
              <a:rPr lang="hu-HU" sz="800" dirty="0" smtClean="0">
                <a:solidFill>
                  <a:srgbClr val="FFFFFF"/>
                </a:solidFill>
              </a:rPr>
              <a:t>Legyen körültekintő a webáruház kiválasztásakor, nehogy a kurrens márka terméke helyett annak csupán  silány utánzatát rendelje meg egy csaló honlapról!</a:t>
            </a:r>
            <a:endParaRPr lang="hu-HU" sz="800" dirty="0">
              <a:solidFill>
                <a:srgbClr val="FFFFFF"/>
              </a:solidFill>
            </a:endParaRPr>
          </a:p>
          <a:p>
            <a:endParaRPr lang="hu-HU" sz="800" dirty="0">
              <a:solidFill>
                <a:srgbClr val="FFFFFF"/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1699146" y="2436125"/>
            <a:ext cx="203226" cy="212072"/>
          </a:xfrm>
          <a:prstGeom prst="rect">
            <a:avLst/>
          </a:prstGeom>
          <a:solidFill>
            <a:srgbClr val="1036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800"/>
          </a:p>
        </p:txBody>
      </p:sp>
      <p:sp>
        <p:nvSpPr>
          <p:cNvPr id="10" name="Téglalap 9"/>
          <p:cNvSpPr/>
          <p:nvPr/>
        </p:nvSpPr>
        <p:spPr>
          <a:xfrm>
            <a:off x="2513764" y="2081284"/>
            <a:ext cx="775974" cy="1317009"/>
          </a:xfrm>
          <a:prstGeom prst="rect">
            <a:avLst/>
          </a:prstGeom>
          <a:solidFill>
            <a:srgbClr val="C498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800" dirty="0"/>
          </a:p>
        </p:txBody>
      </p:sp>
      <p:sp>
        <p:nvSpPr>
          <p:cNvPr id="12" name="Szövegdoboz 11"/>
          <p:cNvSpPr txBox="1"/>
          <p:nvPr/>
        </p:nvSpPr>
        <p:spPr>
          <a:xfrm rot="16200000">
            <a:off x="2213225" y="2286619"/>
            <a:ext cx="13647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b="1" dirty="0" smtClean="0">
                <a:solidFill>
                  <a:srgbClr val="FF0000"/>
                </a:solidFill>
              </a:rPr>
              <a:t>Legyen óvatos a nyilvános </a:t>
            </a:r>
            <a:r>
              <a:rPr lang="hu-HU" sz="800" b="1" dirty="0" err="1" smtClean="0">
                <a:solidFill>
                  <a:srgbClr val="FF0000"/>
                </a:solidFill>
              </a:rPr>
              <a:t>wifihálózat</a:t>
            </a:r>
            <a:r>
              <a:rPr lang="hu-HU" sz="800" b="1" dirty="0" smtClean="0">
                <a:solidFill>
                  <a:srgbClr val="FF0000"/>
                </a:solidFill>
              </a:rPr>
              <a:t> használatával!</a:t>
            </a:r>
          </a:p>
          <a:p>
            <a:r>
              <a:rPr lang="hu-HU" sz="800" dirty="0" smtClean="0"/>
              <a:t> Kockázatot jelent a különböző oldalakra történő bejelentkezés, kifizetések indítása , személyes adatok megadása.</a:t>
            </a:r>
            <a:endParaRPr lang="hu-HU" sz="800" dirty="0"/>
          </a:p>
        </p:txBody>
      </p:sp>
      <p:sp>
        <p:nvSpPr>
          <p:cNvPr id="13" name="Téglalap 12"/>
          <p:cNvSpPr/>
          <p:nvPr/>
        </p:nvSpPr>
        <p:spPr>
          <a:xfrm>
            <a:off x="2449682" y="4640239"/>
            <a:ext cx="861430" cy="11805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800"/>
          </a:p>
        </p:txBody>
      </p:sp>
      <p:sp>
        <p:nvSpPr>
          <p:cNvPr id="15" name="Szövegdoboz 14"/>
          <p:cNvSpPr txBox="1"/>
          <p:nvPr/>
        </p:nvSpPr>
        <p:spPr>
          <a:xfrm rot="16200000">
            <a:off x="2215974" y="4585988"/>
            <a:ext cx="1514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b="1" dirty="0">
                <a:solidFill>
                  <a:schemeClr val="accent6">
                    <a:lumMod val="50000"/>
                  </a:schemeClr>
                </a:solidFill>
              </a:rPr>
              <a:t>Védje </a:t>
            </a:r>
            <a:r>
              <a:rPr lang="hu-HU" sz="800" b="1" dirty="0" smtClean="0">
                <a:solidFill>
                  <a:schemeClr val="accent6">
                    <a:lumMod val="50000"/>
                  </a:schemeClr>
                </a:solidFill>
              </a:rPr>
              <a:t>meg gyermekét az online térben is!</a:t>
            </a:r>
            <a:endParaRPr lang="hu-HU" sz="8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hu-HU" sz="800" dirty="0" smtClean="0"/>
              <a:t>Beszélgessenek  arról, milyen alkalmazásokat használ, ott milyen tapasztalatokat szerzett! </a:t>
            </a:r>
            <a:r>
              <a:rPr lang="hu-HU" sz="800" dirty="0"/>
              <a:t>M</a:t>
            </a:r>
            <a:r>
              <a:rPr lang="hu-HU" sz="800" dirty="0" smtClean="0"/>
              <a:t>agyarázza </a:t>
            </a:r>
            <a:r>
              <a:rPr lang="hu-HU" sz="800" dirty="0"/>
              <a:t>el </a:t>
            </a:r>
            <a:r>
              <a:rPr lang="hu-HU" sz="800" dirty="0" smtClean="0"/>
              <a:t>neki, </a:t>
            </a:r>
            <a:r>
              <a:rPr lang="hu-HU" sz="800" dirty="0"/>
              <a:t>hogy az online </a:t>
            </a:r>
            <a:r>
              <a:rPr lang="hu-HU" sz="800" dirty="0" smtClean="0"/>
              <a:t>biztonsága </a:t>
            </a:r>
            <a:r>
              <a:rPr lang="hu-HU" sz="800" dirty="0"/>
              <a:t>ugyanolyan fontos, mint az „offline”.</a:t>
            </a:r>
          </a:p>
          <a:p>
            <a:endParaRPr lang="hu-HU" sz="800" dirty="0"/>
          </a:p>
        </p:txBody>
      </p:sp>
      <p:sp>
        <p:nvSpPr>
          <p:cNvPr id="16" name="Téglalap 15"/>
          <p:cNvSpPr/>
          <p:nvPr/>
        </p:nvSpPr>
        <p:spPr>
          <a:xfrm>
            <a:off x="4005618" y="4988257"/>
            <a:ext cx="1269242" cy="880280"/>
          </a:xfrm>
          <a:prstGeom prst="rect">
            <a:avLst/>
          </a:prstGeom>
          <a:solidFill>
            <a:srgbClr val="103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800"/>
          </a:p>
        </p:txBody>
      </p:sp>
      <p:sp>
        <p:nvSpPr>
          <p:cNvPr id="17" name="Szövegdoboz 16"/>
          <p:cNvSpPr txBox="1"/>
          <p:nvPr/>
        </p:nvSpPr>
        <p:spPr>
          <a:xfrm rot="16200000">
            <a:off x="4101152" y="4658156"/>
            <a:ext cx="1078175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700" dirty="0" smtClean="0">
                <a:solidFill>
                  <a:srgbClr val="FFFFFF"/>
                </a:solidFill>
              </a:rPr>
              <a:t>A </a:t>
            </a:r>
            <a:r>
              <a:rPr lang="hu-HU" sz="700" dirty="0">
                <a:solidFill>
                  <a:srgbClr val="FFFFFF"/>
                </a:solidFill>
              </a:rPr>
              <a:t>zsarolóvírusok a számítógépen tárolt adatainkat tehetik </a:t>
            </a:r>
            <a:r>
              <a:rPr lang="hu-HU" sz="700" dirty="0" smtClean="0">
                <a:solidFill>
                  <a:srgbClr val="FFFFFF"/>
                </a:solidFill>
              </a:rPr>
              <a:t>hozzáférhetetlenné. Ennek feloldását váltságdíj fizetéséhez köthetik a bűnözők. Úgy </a:t>
            </a:r>
            <a:r>
              <a:rPr lang="hu-HU" sz="700" dirty="0">
                <a:solidFill>
                  <a:srgbClr val="FFFFFF"/>
                </a:solidFill>
              </a:rPr>
              <a:t>fertőzheti meg </a:t>
            </a:r>
            <a:r>
              <a:rPr lang="hu-HU" sz="700" dirty="0" smtClean="0">
                <a:solidFill>
                  <a:srgbClr val="FFFFFF"/>
                </a:solidFill>
              </a:rPr>
              <a:t>eszközét</a:t>
            </a:r>
            <a:r>
              <a:rPr lang="hu-HU" sz="700" dirty="0">
                <a:solidFill>
                  <a:srgbClr val="FFFFFF"/>
                </a:solidFill>
              </a:rPr>
              <a:t>, </a:t>
            </a:r>
            <a:r>
              <a:rPr lang="hu-HU" sz="700" dirty="0" smtClean="0">
                <a:solidFill>
                  <a:srgbClr val="FFFFFF"/>
                </a:solidFill>
              </a:rPr>
              <a:t>ha kockázatot </a:t>
            </a:r>
            <a:r>
              <a:rPr lang="hu-HU" sz="700" dirty="0">
                <a:solidFill>
                  <a:srgbClr val="FFFFFF"/>
                </a:solidFill>
              </a:rPr>
              <a:t>jelentő tartalmakat, oldalakat böngészik, vagy fertőzött csatolmányt nyit meg.</a:t>
            </a:r>
          </a:p>
        </p:txBody>
      </p:sp>
      <p:sp>
        <p:nvSpPr>
          <p:cNvPr id="18" name="Szövegdoboz 17"/>
          <p:cNvSpPr txBox="1"/>
          <p:nvPr/>
        </p:nvSpPr>
        <p:spPr>
          <a:xfrm rot="16200000">
            <a:off x="2956664" y="5304486"/>
            <a:ext cx="102700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700" b="1" dirty="0">
                <a:solidFill>
                  <a:srgbClr val="FFC000"/>
                </a:solidFill>
              </a:rPr>
              <a:t>Nincs több váltságdíj</a:t>
            </a:r>
            <a:endParaRPr lang="hu-HU" sz="700" dirty="0">
              <a:solidFill>
                <a:srgbClr val="FFC000"/>
              </a:solidFill>
            </a:endParaRPr>
          </a:p>
        </p:txBody>
      </p:sp>
      <p:sp>
        <p:nvSpPr>
          <p:cNvPr id="19" name="Téglalap 18"/>
          <p:cNvSpPr/>
          <p:nvPr/>
        </p:nvSpPr>
        <p:spPr>
          <a:xfrm>
            <a:off x="3449090" y="3623481"/>
            <a:ext cx="843221" cy="12675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Szövegdoboz 19"/>
          <p:cNvSpPr txBox="1"/>
          <p:nvPr/>
        </p:nvSpPr>
        <p:spPr>
          <a:xfrm rot="16200000">
            <a:off x="3215261" y="3710959"/>
            <a:ext cx="14978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b="1" dirty="0">
                <a:solidFill>
                  <a:schemeClr val="accent6">
                    <a:lumMod val="50000"/>
                  </a:schemeClr>
                </a:solidFill>
              </a:rPr>
              <a:t>Legyen képben </a:t>
            </a:r>
            <a:r>
              <a:rPr lang="hu-HU" sz="800" b="1" dirty="0" smtClean="0">
                <a:solidFill>
                  <a:schemeClr val="accent6">
                    <a:lumMod val="50000"/>
                  </a:schemeClr>
                </a:solidFill>
              </a:rPr>
              <a:t>pénzügyeivel</a:t>
            </a:r>
          </a:p>
          <a:p>
            <a:endParaRPr lang="hu-HU" sz="8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hu-HU" sz="800" dirty="0"/>
              <a:t>Rendszeresen olvassa el a bankja által küldött üzeneteket. Azonnal értesítse arról a bankját, ha számláján szokatlan pénzmozgás történik.</a:t>
            </a:r>
          </a:p>
          <a:p>
            <a:endParaRPr lang="hu-HU" sz="800" dirty="0"/>
          </a:p>
        </p:txBody>
      </p:sp>
      <p:sp>
        <p:nvSpPr>
          <p:cNvPr id="21" name="Téglalap 20"/>
          <p:cNvSpPr/>
          <p:nvPr/>
        </p:nvSpPr>
        <p:spPr>
          <a:xfrm>
            <a:off x="3449090" y="1712794"/>
            <a:ext cx="843221" cy="1214651"/>
          </a:xfrm>
          <a:prstGeom prst="rect">
            <a:avLst/>
          </a:prstGeom>
          <a:solidFill>
            <a:srgbClr val="103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Szövegdoboz 21"/>
          <p:cNvSpPr txBox="1"/>
          <p:nvPr/>
        </p:nvSpPr>
        <p:spPr>
          <a:xfrm rot="16200000">
            <a:off x="3182041" y="1735205"/>
            <a:ext cx="15158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b="1" dirty="0">
                <a:solidFill>
                  <a:srgbClr val="FFC000"/>
                </a:solidFill>
              </a:rPr>
              <a:t>Online játékok</a:t>
            </a:r>
          </a:p>
          <a:p>
            <a:r>
              <a:rPr lang="hu-HU" sz="800" dirty="0">
                <a:solidFill>
                  <a:srgbClr val="FFFFFF"/>
                </a:solidFill>
              </a:rPr>
              <a:t>Az internettel kapcsolatban lévő eszközök segítségével a gyerekek interaktívan játszhatnak. Ismerje meg ezek biztonsági beállításait és állítson be rajtuk szülői </a:t>
            </a:r>
            <a:r>
              <a:rPr lang="hu-HU" sz="800" dirty="0" smtClean="0">
                <a:solidFill>
                  <a:srgbClr val="FFFFFF"/>
                </a:solidFill>
              </a:rPr>
              <a:t>felügyeletet!</a:t>
            </a:r>
            <a:endParaRPr lang="hu-HU" sz="800" dirty="0">
              <a:solidFill>
                <a:srgbClr val="FFFFFF"/>
              </a:solidFill>
            </a:endParaRPr>
          </a:p>
          <a:p>
            <a:endParaRPr lang="hu-HU" sz="800" dirty="0">
              <a:solidFill>
                <a:srgbClr val="FFFFFF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 rot="16200000">
            <a:off x="1053601" y="1421532"/>
            <a:ext cx="9914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b="1" dirty="0">
                <a:solidFill>
                  <a:schemeClr val="accent6">
                    <a:lumMod val="50000"/>
                  </a:schemeClr>
                </a:solidFill>
              </a:rPr>
              <a:t>Biztonságos jelszó</a:t>
            </a:r>
            <a:endParaRPr lang="hu-HU" sz="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4441232" y="1515903"/>
            <a:ext cx="833628" cy="1411541"/>
          </a:xfrm>
          <a:prstGeom prst="rect">
            <a:avLst/>
          </a:prstGeom>
          <a:solidFill>
            <a:srgbClr val="FFFF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Szövegdoboz 22"/>
          <p:cNvSpPr txBox="1"/>
          <p:nvPr/>
        </p:nvSpPr>
        <p:spPr>
          <a:xfrm rot="16200000">
            <a:off x="3986408" y="1678319"/>
            <a:ext cx="173731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b="1" dirty="0">
                <a:solidFill>
                  <a:schemeClr val="accent6">
                    <a:lumMod val="50000"/>
                  </a:schemeClr>
                </a:solidFill>
              </a:rPr>
              <a:t>Rosszindulatú</a:t>
            </a:r>
            <a:r>
              <a:rPr lang="hu-HU" sz="7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u-HU" sz="800" b="1" dirty="0">
                <a:solidFill>
                  <a:schemeClr val="accent6">
                    <a:lumMod val="50000"/>
                  </a:schemeClr>
                </a:solidFill>
              </a:rPr>
              <a:t>mobil</a:t>
            </a:r>
            <a:r>
              <a:rPr lang="hu-HU" sz="7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u-HU" sz="800" b="1" dirty="0">
                <a:solidFill>
                  <a:schemeClr val="accent6">
                    <a:lumMod val="50000"/>
                  </a:schemeClr>
                </a:solidFill>
              </a:rPr>
              <a:t>alkalmazás</a:t>
            </a:r>
          </a:p>
          <a:p>
            <a:r>
              <a:rPr lang="hu-HU" sz="700" dirty="0"/>
              <a:t>Mielőtt letölt egy alkalmazást, tájékozódjon az interneten az applikációról és a fejlesztőjéről, olvassa el a felhasználói </a:t>
            </a:r>
            <a:r>
              <a:rPr lang="hu-HU" sz="700" dirty="0" smtClean="0"/>
              <a:t>visszajelzéseket! </a:t>
            </a:r>
            <a:r>
              <a:rPr lang="hu-HU" sz="700" dirty="0"/>
              <a:t>Az, hogy egy alkalmazás megtalálható a „play áruházban” nem jelenti automatikusan, hogy megbízható.</a:t>
            </a:r>
          </a:p>
        </p:txBody>
      </p:sp>
      <p:sp>
        <p:nvSpPr>
          <p:cNvPr id="24" name="Téglalap 23"/>
          <p:cNvSpPr/>
          <p:nvPr/>
        </p:nvSpPr>
        <p:spPr>
          <a:xfrm>
            <a:off x="6103917" y="4998485"/>
            <a:ext cx="1128156" cy="919533"/>
          </a:xfrm>
          <a:prstGeom prst="rect">
            <a:avLst/>
          </a:prstGeom>
          <a:solidFill>
            <a:srgbClr val="C398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Szövegdoboz 26"/>
          <p:cNvSpPr txBox="1"/>
          <p:nvPr/>
        </p:nvSpPr>
        <p:spPr>
          <a:xfrm rot="16200000">
            <a:off x="5237627" y="5533865"/>
            <a:ext cx="5718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b="1" dirty="0" smtClean="0">
                <a:solidFill>
                  <a:srgbClr val="FF0000"/>
                </a:solidFill>
              </a:rPr>
              <a:t>VISHING</a:t>
            </a:r>
            <a:endParaRPr lang="hu-HU" sz="800" b="1" dirty="0">
              <a:solidFill>
                <a:srgbClr val="FF0000"/>
              </a:solidFill>
            </a:endParaRPr>
          </a:p>
        </p:txBody>
      </p:sp>
      <p:sp>
        <p:nvSpPr>
          <p:cNvPr id="28" name="Téglalap 27"/>
          <p:cNvSpPr/>
          <p:nvPr/>
        </p:nvSpPr>
        <p:spPr>
          <a:xfrm>
            <a:off x="5854535" y="5331957"/>
            <a:ext cx="249382" cy="488813"/>
          </a:xfrm>
          <a:prstGeom prst="rect">
            <a:avLst/>
          </a:prstGeom>
          <a:solidFill>
            <a:srgbClr val="C398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Szövegdoboz 28"/>
          <p:cNvSpPr txBox="1"/>
          <p:nvPr/>
        </p:nvSpPr>
        <p:spPr>
          <a:xfrm rot="16200000">
            <a:off x="5991260" y="4778665"/>
            <a:ext cx="1052593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700" dirty="0"/>
              <a:t>A</a:t>
            </a:r>
            <a:r>
              <a:rPr lang="hu-HU" sz="700" dirty="0" smtClean="0"/>
              <a:t> telefonon </a:t>
            </a:r>
          </a:p>
          <a:p>
            <a:r>
              <a:rPr lang="hu-HU" sz="700" dirty="0" smtClean="0"/>
              <a:t>jelentkező és </a:t>
            </a:r>
          </a:p>
          <a:p>
            <a:r>
              <a:rPr lang="hu-HU" sz="700" dirty="0" smtClean="0"/>
              <a:t>magát banki alkalmazottnak kiadó csaló különböző trükkökkel arra veheti rá a Önt, hogy szenzitív banki adatokat </a:t>
            </a:r>
            <a:r>
              <a:rPr lang="hu-HU" sz="700" dirty="0" err="1" smtClean="0"/>
              <a:t>osszon</a:t>
            </a:r>
            <a:r>
              <a:rPr lang="hu-HU" sz="700" dirty="0" smtClean="0"/>
              <a:t> meg vele, majd ezek birtokában számlájáról pénzt emelhet le.</a:t>
            </a:r>
            <a:endParaRPr lang="hu-HU" sz="700" dirty="0"/>
          </a:p>
        </p:txBody>
      </p:sp>
      <p:sp>
        <p:nvSpPr>
          <p:cNvPr id="25" name="Téglalap 24"/>
          <p:cNvSpPr/>
          <p:nvPr/>
        </p:nvSpPr>
        <p:spPr>
          <a:xfrm>
            <a:off x="5415816" y="3500650"/>
            <a:ext cx="837839" cy="13647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Téglalap 25"/>
          <p:cNvSpPr/>
          <p:nvPr/>
        </p:nvSpPr>
        <p:spPr>
          <a:xfrm>
            <a:off x="6103917" y="3123210"/>
            <a:ext cx="149738" cy="377440"/>
          </a:xfrm>
          <a:prstGeom prst="rect">
            <a:avLst/>
          </a:prstGeom>
          <a:solidFill>
            <a:srgbClr val="FD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Szövegdoboz 29"/>
          <p:cNvSpPr txBox="1"/>
          <p:nvPr/>
        </p:nvSpPr>
        <p:spPr>
          <a:xfrm rot="16200000">
            <a:off x="4846404" y="3376368"/>
            <a:ext cx="208500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b="1" dirty="0">
                <a:solidFill>
                  <a:schemeClr val="accent6">
                    <a:lumMod val="50000"/>
                  </a:schemeClr>
                </a:solidFill>
              </a:rPr>
              <a:t>Biztonságos </a:t>
            </a:r>
            <a:r>
              <a:rPr lang="hu-HU" sz="800" b="1" dirty="0" smtClean="0">
                <a:solidFill>
                  <a:schemeClr val="accent6">
                    <a:lumMod val="50000"/>
                  </a:schemeClr>
                </a:solidFill>
              </a:rPr>
              <a:t>online kereskedés</a:t>
            </a:r>
          </a:p>
          <a:p>
            <a:endParaRPr lang="hu-HU" sz="400" dirty="0"/>
          </a:p>
          <a:p>
            <a:r>
              <a:rPr lang="hu-HU" sz="700" dirty="0" smtClean="0"/>
              <a:t>Kockázatos lehet (1) a könnyen tovább-</a:t>
            </a:r>
          </a:p>
          <a:p>
            <a:r>
              <a:rPr lang="hu-HU" sz="700" dirty="0" smtClean="0"/>
              <a:t>értékesíthető tucatáruk forgalmazása,</a:t>
            </a:r>
          </a:p>
          <a:p>
            <a:r>
              <a:rPr lang="hu-HU" sz="700" dirty="0"/>
              <a:t>v</a:t>
            </a:r>
            <a:r>
              <a:rPr lang="hu-HU" sz="700" dirty="0" smtClean="0"/>
              <a:t>alamint a (2) bankkártyával  fizető új</a:t>
            </a:r>
          </a:p>
          <a:p>
            <a:r>
              <a:rPr lang="hu-HU" sz="700" dirty="0"/>
              <a:t>ü</a:t>
            </a:r>
            <a:r>
              <a:rPr lang="hu-HU" sz="700" dirty="0" smtClean="0"/>
              <a:t>gyfél részére történő értékesítés.</a:t>
            </a:r>
            <a:endParaRPr lang="hu-HU" sz="700" dirty="0"/>
          </a:p>
          <a:p>
            <a:r>
              <a:rPr lang="hu-HU" sz="700" dirty="0" smtClean="0"/>
              <a:t>Csökkenthető a csalás veszélye, ha </a:t>
            </a:r>
          </a:p>
          <a:p>
            <a:r>
              <a:rPr lang="hu-HU" sz="700" dirty="0" smtClean="0"/>
              <a:t>(3) a fizetés fogadását megbízható pénzintézetre,</a:t>
            </a:r>
          </a:p>
          <a:p>
            <a:r>
              <a:rPr lang="hu-HU" sz="700" dirty="0" smtClean="0"/>
              <a:t>(4) az árú kézbesítését tapasztalt szállítócégre bízza. </a:t>
            </a:r>
            <a:endParaRPr lang="hu-HU" sz="700" dirty="0"/>
          </a:p>
          <a:p>
            <a:endParaRPr lang="hu-HU" sz="700" dirty="0"/>
          </a:p>
        </p:txBody>
      </p:sp>
      <p:sp>
        <p:nvSpPr>
          <p:cNvPr id="31" name="Téglalap 30"/>
          <p:cNvSpPr/>
          <p:nvPr/>
        </p:nvSpPr>
        <p:spPr>
          <a:xfrm>
            <a:off x="4427112" y="3533586"/>
            <a:ext cx="833628" cy="1393255"/>
          </a:xfrm>
          <a:prstGeom prst="rect">
            <a:avLst/>
          </a:prstGeom>
          <a:solidFill>
            <a:srgbClr val="C398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Szövegdoboz 31"/>
          <p:cNvSpPr txBox="1"/>
          <p:nvPr/>
        </p:nvSpPr>
        <p:spPr>
          <a:xfrm rot="16200000">
            <a:off x="4177675" y="3635712"/>
            <a:ext cx="16032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b="1" dirty="0">
                <a:solidFill>
                  <a:srgbClr val="FF0000"/>
                </a:solidFill>
              </a:rPr>
              <a:t>Vezetői/üzleti e-mail címmel elkövetett </a:t>
            </a:r>
            <a:r>
              <a:rPr lang="hu-HU" sz="800" b="1" dirty="0" smtClean="0">
                <a:solidFill>
                  <a:srgbClr val="FF0000"/>
                </a:solidFill>
              </a:rPr>
              <a:t>csalás</a:t>
            </a:r>
            <a:r>
              <a:rPr lang="hu-HU" sz="800" dirty="0" smtClean="0">
                <a:solidFill>
                  <a:srgbClr val="FF0000"/>
                </a:solidFill>
              </a:rPr>
              <a:t> </a:t>
            </a:r>
          </a:p>
          <a:p>
            <a:endParaRPr lang="hu-HU" sz="800" dirty="0" smtClean="0">
              <a:solidFill>
                <a:srgbClr val="FF0000"/>
              </a:solidFill>
            </a:endParaRPr>
          </a:p>
          <a:p>
            <a:r>
              <a:rPr lang="hu-HU" sz="800" dirty="0" smtClean="0"/>
              <a:t>A cég ügyintézőjét megtévesztéssel </a:t>
            </a:r>
            <a:r>
              <a:rPr lang="hu-HU" sz="800" dirty="0"/>
              <a:t>hamis számla kifizetésére, vagy a </a:t>
            </a:r>
            <a:r>
              <a:rPr lang="hu-HU" sz="800" dirty="0" smtClean="0"/>
              <a:t>vállalkozás számlájáról </a:t>
            </a:r>
            <a:r>
              <a:rPr lang="hu-HU" sz="800" dirty="0"/>
              <a:t>való utalásra </a:t>
            </a:r>
            <a:r>
              <a:rPr lang="hu-HU" sz="800" dirty="0" smtClean="0"/>
              <a:t>veszik rá</a:t>
            </a:r>
            <a:r>
              <a:rPr lang="hu-HU" sz="800" dirty="0"/>
              <a:t>.</a:t>
            </a:r>
          </a:p>
          <a:p>
            <a:endParaRPr lang="hu-HU" sz="800" dirty="0"/>
          </a:p>
        </p:txBody>
      </p:sp>
      <p:sp>
        <p:nvSpPr>
          <p:cNvPr id="33" name="Téglalap 32"/>
          <p:cNvSpPr/>
          <p:nvPr/>
        </p:nvSpPr>
        <p:spPr>
          <a:xfrm>
            <a:off x="6412264" y="3123210"/>
            <a:ext cx="819809" cy="1217562"/>
          </a:xfrm>
          <a:prstGeom prst="rect">
            <a:avLst/>
          </a:prstGeom>
          <a:solidFill>
            <a:srgbClr val="0F3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4" name="Szövegdoboz 33"/>
          <p:cNvSpPr txBox="1"/>
          <p:nvPr/>
        </p:nvSpPr>
        <p:spPr>
          <a:xfrm rot="16200000">
            <a:off x="6073261" y="3231088"/>
            <a:ext cx="162516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b="1" dirty="0">
                <a:solidFill>
                  <a:srgbClr val="FFC000"/>
                </a:solidFill>
              </a:rPr>
              <a:t>Az online élete védelemre </a:t>
            </a:r>
            <a:r>
              <a:rPr lang="hu-HU" sz="800" b="1" dirty="0" smtClean="0">
                <a:solidFill>
                  <a:srgbClr val="FFC000"/>
                </a:solidFill>
              </a:rPr>
              <a:t>szorul</a:t>
            </a:r>
          </a:p>
          <a:p>
            <a:endParaRPr lang="hu-HU" sz="700" b="1" dirty="0">
              <a:solidFill>
                <a:srgbClr val="FFC000"/>
              </a:solidFill>
            </a:endParaRPr>
          </a:p>
          <a:p>
            <a:r>
              <a:rPr lang="hu-HU" sz="700" dirty="0">
                <a:solidFill>
                  <a:srgbClr val="FDFFFF"/>
                </a:solidFill>
              </a:rPr>
              <a:t>Élete a digitális világban legalább annyi védelmet kíván, mint az otthona. Ne jelentse be elutazása időpontját és aktuális tartózkodási helyét a közösségi </a:t>
            </a:r>
            <a:r>
              <a:rPr lang="hu-HU" sz="700" dirty="0" smtClean="0">
                <a:solidFill>
                  <a:srgbClr val="FDFFFF"/>
                </a:solidFill>
              </a:rPr>
              <a:t>portálokon!</a:t>
            </a:r>
            <a:endParaRPr lang="hu-HU" sz="700" dirty="0">
              <a:solidFill>
                <a:srgbClr val="FDFFFF"/>
              </a:solidFill>
            </a:endParaRPr>
          </a:p>
          <a:p>
            <a:endParaRPr lang="hu-HU" sz="700" dirty="0"/>
          </a:p>
        </p:txBody>
      </p:sp>
      <p:sp>
        <p:nvSpPr>
          <p:cNvPr id="35" name="Téglalap 34"/>
          <p:cNvSpPr/>
          <p:nvPr/>
        </p:nvSpPr>
        <p:spPr>
          <a:xfrm>
            <a:off x="7333085" y="4067503"/>
            <a:ext cx="837138" cy="1288172"/>
          </a:xfrm>
          <a:prstGeom prst="rect">
            <a:avLst/>
          </a:prstGeom>
          <a:solidFill>
            <a:srgbClr val="FFFF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6" name="Szövegdoboz 35"/>
          <p:cNvSpPr txBox="1"/>
          <p:nvPr/>
        </p:nvSpPr>
        <p:spPr>
          <a:xfrm rot="16200000">
            <a:off x="7171972" y="4109232"/>
            <a:ext cx="146693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b="1" dirty="0" smtClean="0">
                <a:solidFill>
                  <a:schemeClr val="accent6">
                    <a:lumMod val="50000"/>
                  </a:schemeClr>
                </a:solidFill>
              </a:rPr>
              <a:t>A vakáció előkészületeinek veszélyei</a:t>
            </a:r>
          </a:p>
          <a:p>
            <a:endParaRPr lang="hu-HU" sz="8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hu-HU" sz="800" dirty="0"/>
              <a:t>Hamis </a:t>
            </a:r>
            <a:r>
              <a:rPr lang="hu-HU" sz="800" dirty="0" smtClean="0"/>
              <a:t>repülőjegyek és </a:t>
            </a:r>
            <a:r>
              <a:rPr lang="hu-HU" sz="800" dirty="0"/>
              <a:t>nem létező </a:t>
            </a:r>
            <a:r>
              <a:rPr lang="hu-HU" sz="800" dirty="0" smtClean="0"/>
              <a:t>szálláshelyek online értékesítése elsősorban az idegenforgalmi </a:t>
            </a:r>
            <a:r>
              <a:rPr lang="hu-HU" sz="800" dirty="0"/>
              <a:t>szezonban.</a:t>
            </a:r>
          </a:p>
          <a:p>
            <a:endParaRPr lang="hu-HU" dirty="0"/>
          </a:p>
        </p:txBody>
      </p:sp>
      <p:sp>
        <p:nvSpPr>
          <p:cNvPr id="37" name="Téglalap 36"/>
          <p:cNvSpPr/>
          <p:nvPr/>
        </p:nvSpPr>
        <p:spPr>
          <a:xfrm>
            <a:off x="7333085" y="2081283"/>
            <a:ext cx="837138" cy="1291424"/>
          </a:xfrm>
          <a:prstGeom prst="rect">
            <a:avLst/>
          </a:prstGeom>
          <a:solidFill>
            <a:srgbClr val="C29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Szövegdoboz 37"/>
          <p:cNvSpPr txBox="1"/>
          <p:nvPr/>
        </p:nvSpPr>
        <p:spPr>
          <a:xfrm rot="16200000">
            <a:off x="7009564" y="2146996"/>
            <a:ext cx="161470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b="1" dirty="0">
                <a:solidFill>
                  <a:srgbClr val="FF0000"/>
                </a:solidFill>
              </a:rPr>
              <a:t>Biztonságos </a:t>
            </a:r>
            <a:r>
              <a:rPr lang="hu-HU" sz="900" b="1" dirty="0" smtClean="0">
                <a:solidFill>
                  <a:srgbClr val="FF0000"/>
                </a:solidFill>
              </a:rPr>
              <a:t>vásárlás</a:t>
            </a:r>
          </a:p>
          <a:p>
            <a:endParaRPr lang="hu-HU" sz="800" b="1" dirty="0">
              <a:solidFill>
                <a:srgbClr val="FF0000"/>
              </a:solidFill>
            </a:endParaRPr>
          </a:p>
          <a:p>
            <a:r>
              <a:rPr lang="hu-HU" sz="800" dirty="0"/>
              <a:t>Megbízható forrásból </a:t>
            </a:r>
            <a:r>
              <a:rPr lang="hu-HU" sz="800" dirty="0" smtClean="0"/>
              <a:t>vásároljon </a:t>
            </a:r>
            <a:r>
              <a:rPr lang="hu-HU" sz="800" dirty="0"/>
              <a:t>és </a:t>
            </a:r>
            <a:r>
              <a:rPr lang="hu-HU" sz="800" dirty="0" smtClean="0"/>
              <a:t>tartsa magát  távol a </a:t>
            </a:r>
            <a:r>
              <a:rPr lang="hu-HU" sz="800" dirty="0"/>
              <a:t>„túl szép, hogy igaz legyen” ajánlatoktól. </a:t>
            </a:r>
            <a:r>
              <a:rPr lang="hu-HU" sz="800" dirty="0" smtClean="0"/>
              <a:t>A tranzakcióval kapcsolatos kapott </a:t>
            </a:r>
            <a:r>
              <a:rPr lang="hu-HU" sz="800" dirty="0"/>
              <a:t>e-maileket, számlát őrizze meg.</a:t>
            </a:r>
          </a:p>
          <a:p>
            <a:endParaRPr lang="hu-HU" sz="800" dirty="0"/>
          </a:p>
        </p:txBody>
      </p:sp>
      <p:sp>
        <p:nvSpPr>
          <p:cNvPr id="39" name="Téglalap 38"/>
          <p:cNvSpPr/>
          <p:nvPr/>
        </p:nvSpPr>
        <p:spPr>
          <a:xfrm>
            <a:off x="8300852" y="4536374"/>
            <a:ext cx="855023" cy="1284396"/>
          </a:xfrm>
          <a:prstGeom prst="rect">
            <a:avLst/>
          </a:prstGeom>
          <a:solidFill>
            <a:srgbClr val="103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Szövegdoboz 39"/>
          <p:cNvSpPr txBox="1"/>
          <p:nvPr/>
        </p:nvSpPr>
        <p:spPr>
          <a:xfrm rot="16200000">
            <a:off x="7971713" y="4586682"/>
            <a:ext cx="15322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800" b="1" dirty="0" smtClean="0">
              <a:solidFill>
                <a:srgbClr val="FFC000"/>
              </a:solidFill>
            </a:endParaRPr>
          </a:p>
          <a:p>
            <a:r>
              <a:rPr lang="hu-HU" sz="800" b="1" dirty="0" smtClean="0">
                <a:solidFill>
                  <a:srgbClr val="FFC000"/>
                </a:solidFill>
              </a:rPr>
              <a:t>Csomagküldő szolgálat nevében küldött hamis e-mail vagy SMS</a:t>
            </a:r>
          </a:p>
          <a:p>
            <a:endParaRPr lang="hu-HU" sz="800" dirty="0">
              <a:solidFill>
                <a:srgbClr val="FFC000"/>
              </a:solidFill>
            </a:endParaRPr>
          </a:p>
          <a:p>
            <a:r>
              <a:rPr lang="hu-HU" sz="800" dirty="0">
                <a:solidFill>
                  <a:srgbClr val="FDFFFF"/>
                </a:solidFill>
              </a:rPr>
              <a:t>Vigyázzon a hamis csomag kiszállítási üzenetekkel, amelyek egy rosszindulatú adathalász oldalra </a:t>
            </a:r>
            <a:r>
              <a:rPr lang="hu-HU" sz="800" dirty="0" smtClean="0">
                <a:solidFill>
                  <a:srgbClr val="FDFFFF"/>
                </a:solidFill>
              </a:rPr>
              <a:t>irányíthatják! </a:t>
            </a:r>
            <a:endParaRPr lang="hu-HU" sz="800" dirty="0">
              <a:solidFill>
                <a:srgbClr val="FDFFFF"/>
              </a:solidFill>
            </a:endParaRPr>
          </a:p>
          <a:p>
            <a:endParaRPr lang="hu-HU" sz="800" dirty="0"/>
          </a:p>
        </p:txBody>
      </p:sp>
      <p:sp>
        <p:nvSpPr>
          <p:cNvPr id="41" name="Téglalap 40"/>
          <p:cNvSpPr/>
          <p:nvPr/>
        </p:nvSpPr>
        <p:spPr>
          <a:xfrm>
            <a:off x="8300852" y="2802577"/>
            <a:ext cx="805413" cy="109464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2" name="Szövegdoboz 41"/>
          <p:cNvSpPr txBox="1"/>
          <p:nvPr/>
        </p:nvSpPr>
        <p:spPr>
          <a:xfrm rot="16200000">
            <a:off x="8018836" y="2695879"/>
            <a:ext cx="15818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b="1" dirty="0" smtClean="0">
                <a:solidFill>
                  <a:schemeClr val="accent6">
                    <a:lumMod val="50000"/>
                  </a:schemeClr>
                </a:solidFill>
              </a:rPr>
              <a:t>Távmunka</a:t>
            </a:r>
          </a:p>
          <a:p>
            <a:endParaRPr lang="hu-HU" sz="8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hu-HU" sz="800" dirty="0"/>
              <a:t>Ha otthonról, vagy az </a:t>
            </a:r>
            <a:r>
              <a:rPr lang="hu-HU" sz="800" dirty="0" smtClean="0"/>
              <a:t>irodától </a:t>
            </a:r>
            <a:r>
              <a:rPr lang="hu-HU" sz="800" dirty="0"/>
              <a:t>távolról dolgozik, kiemelt figyelmet fordítson a kiberbiztonságra.</a:t>
            </a:r>
          </a:p>
          <a:p>
            <a:endParaRPr lang="hu-HU" sz="800" dirty="0"/>
          </a:p>
        </p:txBody>
      </p:sp>
      <p:sp>
        <p:nvSpPr>
          <p:cNvPr id="43" name="Téglalap 42"/>
          <p:cNvSpPr/>
          <p:nvPr/>
        </p:nvSpPr>
        <p:spPr>
          <a:xfrm>
            <a:off x="7839823" y="1082566"/>
            <a:ext cx="1316052" cy="893379"/>
          </a:xfrm>
          <a:prstGeom prst="rect">
            <a:avLst/>
          </a:prstGeom>
          <a:solidFill>
            <a:srgbClr val="103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4" name="Szövegdoboz 43"/>
          <p:cNvSpPr txBox="1"/>
          <p:nvPr/>
        </p:nvSpPr>
        <p:spPr>
          <a:xfrm rot="16200000">
            <a:off x="7975005" y="689598"/>
            <a:ext cx="10171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b="1" dirty="0">
                <a:solidFill>
                  <a:srgbClr val="FFC000"/>
                </a:solidFill>
              </a:rPr>
              <a:t>Fizessen</a:t>
            </a:r>
            <a:r>
              <a:rPr lang="hu-HU" sz="700" dirty="0">
                <a:solidFill>
                  <a:schemeClr val="bg1"/>
                </a:solidFill>
              </a:rPr>
              <a:t> </a:t>
            </a:r>
            <a:r>
              <a:rPr lang="hu-HU" sz="800" b="1" dirty="0" smtClean="0">
                <a:solidFill>
                  <a:srgbClr val="FFC000"/>
                </a:solidFill>
              </a:rPr>
              <a:t>biztonságosan</a:t>
            </a:r>
            <a:r>
              <a:rPr lang="hu-HU" sz="700" dirty="0" smtClean="0">
                <a:solidFill>
                  <a:schemeClr val="bg1"/>
                </a:solidFill>
              </a:rPr>
              <a:t> </a:t>
            </a:r>
            <a:r>
              <a:rPr lang="hu-HU" sz="800" b="1" dirty="0" smtClean="0">
                <a:solidFill>
                  <a:srgbClr val="FFC000"/>
                </a:solidFill>
              </a:rPr>
              <a:t>online</a:t>
            </a:r>
            <a:r>
              <a:rPr lang="hu-HU" sz="700" dirty="0" smtClean="0">
                <a:solidFill>
                  <a:schemeClr val="bg1"/>
                </a:solidFill>
              </a:rPr>
              <a:t> </a:t>
            </a:r>
            <a:r>
              <a:rPr lang="hu-HU" sz="800" b="1" dirty="0" smtClean="0">
                <a:solidFill>
                  <a:srgbClr val="FFC000"/>
                </a:solidFill>
              </a:rPr>
              <a:t>és</a:t>
            </a:r>
            <a:r>
              <a:rPr lang="hu-HU" sz="700" dirty="0" smtClean="0">
                <a:solidFill>
                  <a:schemeClr val="bg1"/>
                </a:solidFill>
              </a:rPr>
              <a:t> </a:t>
            </a:r>
            <a:r>
              <a:rPr lang="hu-HU" sz="800" b="1" dirty="0" smtClean="0">
                <a:solidFill>
                  <a:srgbClr val="FFC000"/>
                </a:solidFill>
              </a:rPr>
              <a:t>offline</a:t>
            </a:r>
          </a:p>
          <a:p>
            <a:r>
              <a:rPr lang="hu-HU" sz="700" dirty="0" smtClean="0">
                <a:solidFill>
                  <a:schemeClr val="bg1"/>
                </a:solidFill>
              </a:rPr>
              <a:t>1) Amikor </a:t>
            </a:r>
            <a:r>
              <a:rPr lang="hu-HU" sz="700" dirty="0">
                <a:solidFill>
                  <a:schemeClr val="bg1"/>
                </a:solidFill>
              </a:rPr>
              <a:t>kártyával fizet, </a:t>
            </a:r>
            <a:r>
              <a:rPr lang="hu-HU" sz="700" dirty="0" smtClean="0">
                <a:solidFill>
                  <a:schemeClr val="bg1"/>
                </a:solidFill>
              </a:rPr>
              <a:t>takarva gépelje be </a:t>
            </a:r>
            <a:r>
              <a:rPr lang="hu-HU" sz="700" dirty="0">
                <a:solidFill>
                  <a:schemeClr val="bg1"/>
                </a:solidFill>
              </a:rPr>
              <a:t>a PIN </a:t>
            </a:r>
            <a:r>
              <a:rPr lang="hu-HU" sz="700" dirty="0" smtClean="0">
                <a:solidFill>
                  <a:schemeClr val="bg1"/>
                </a:solidFill>
              </a:rPr>
              <a:t>kódját!</a:t>
            </a:r>
            <a:endParaRPr lang="hu-HU" sz="700" dirty="0">
              <a:solidFill>
                <a:schemeClr val="bg1"/>
              </a:solidFill>
            </a:endParaRPr>
          </a:p>
          <a:p>
            <a:r>
              <a:rPr lang="hu-HU" sz="700" dirty="0" smtClean="0">
                <a:solidFill>
                  <a:schemeClr val="bg1"/>
                </a:solidFill>
              </a:rPr>
              <a:t>2) </a:t>
            </a:r>
            <a:r>
              <a:rPr lang="hu-HU" sz="700" dirty="0">
                <a:solidFill>
                  <a:schemeClr val="bg1"/>
                </a:solidFill>
              </a:rPr>
              <a:t>Ellenőrizze a végösszeget mielőtt </a:t>
            </a:r>
            <a:r>
              <a:rPr lang="hu-HU" sz="700" dirty="0" smtClean="0">
                <a:solidFill>
                  <a:schemeClr val="bg1"/>
                </a:solidFill>
              </a:rPr>
              <a:t>jóváhagyja a tranzakciót!</a:t>
            </a:r>
            <a:endParaRPr lang="hu-HU" sz="700" dirty="0">
              <a:solidFill>
                <a:schemeClr val="bg1"/>
              </a:solidFill>
            </a:endParaRPr>
          </a:p>
          <a:p>
            <a:r>
              <a:rPr lang="hu-HU" sz="700" dirty="0" smtClean="0">
                <a:solidFill>
                  <a:schemeClr val="bg1"/>
                </a:solidFill>
              </a:rPr>
              <a:t>3) Sose </a:t>
            </a:r>
            <a:r>
              <a:rPr lang="hu-HU" sz="700" dirty="0">
                <a:solidFill>
                  <a:schemeClr val="bg1"/>
                </a:solidFill>
              </a:rPr>
              <a:t>tévessze szem elől a </a:t>
            </a:r>
            <a:r>
              <a:rPr lang="hu-HU" sz="700" dirty="0" smtClean="0">
                <a:solidFill>
                  <a:schemeClr val="bg1"/>
                </a:solidFill>
              </a:rPr>
              <a:t>bankkártyáját!</a:t>
            </a:r>
            <a:endParaRPr lang="hu-HU" sz="700" dirty="0">
              <a:solidFill>
                <a:schemeClr val="bg1"/>
              </a:solidFill>
            </a:endParaRPr>
          </a:p>
          <a:p>
            <a:r>
              <a:rPr lang="hu-HU" sz="700" dirty="0" smtClean="0">
                <a:solidFill>
                  <a:schemeClr val="bg1"/>
                </a:solidFill>
              </a:rPr>
              <a:t>4) </a:t>
            </a:r>
            <a:r>
              <a:rPr lang="hu-HU" sz="700" dirty="0">
                <a:solidFill>
                  <a:schemeClr val="bg1"/>
                </a:solidFill>
              </a:rPr>
              <a:t>Őrizze meg a bizonylatot.</a:t>
            </a:r>
          </a:p>
          <a:p>
            <a:endParaRPr lang="hu-HU" sz="700" dirty="0">
              <a:solidFill>
                <a:schemeClr val="bg1"/>
              </a:solidFill>
            </a:endParaRPr>
          </a:p>
        </p:txBody>
      </p:sp>
      <p:sp>
        <p:nvSpPr>
          <p:cNvPr id="45" name="Téglalap 44"/>
          <p:cNvSpPr/>
          <p:nvPr/>
        </p:nvSpPr>
        <p:spPr>
          <a:xfrm>
            <a:off x="9892964" y="4972902"/>
            <a:ext cx="1282535" cy="92901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6" name="Szövegdoboz 45"/>
          <p:cNvSpPr txBox="1"/>
          <p:nvPr/>
        </p:nvSpPr>
        <p:spPr>
          <a:xfrm rot="16200000">
            <a:off x="9958005" y="4606373"/>
            <a:ext cx="10619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b="1" dirty="0">
                <a:solidFill>
                  <a:schemeClr val="accent6">
                    <a:lumMod val="50000"/>
                  </a:schemeClr>
                </a:solidFill>
              </a:rPr>
              <a:t>Mi van a </a:t>
            </a:r>
            <a:endParaRPr lang="hu-HU" sz="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hu-HU" sz="800" b="1" dirty="0" smtClean="0">
                <a:solidFill>
                  <a:schemeClr val="accent6">
                    <a:lumMod val="50000"/>
                  </a:schemeClr>
                </a:solidFill>
              </a:rPr>
              <a:t>dobozban?</a:t>
            </a:r>
          </a:p>
          <a:p>
            <a:endParaRPr lang="hu-HU" sz="700" dirty="0"/>
          </a:p>
          <a:p>
            <a:r>
              <a:rPr lang="hu-HU" sz="700" dirty="0"/>
              <a:t>Á</a:t>
            </a:r>
            <a:r>
              <a:rPr lang="hu-HU" sz="700" dirty="0" smtClean="0"/>
              <a:t>llásajánlatnak </a:t>
            </a:r>
            <a:r>
              <a:rPr lang="hu-HU" sz="700" dirty="0"/>
              <a:t>álcázott hirdetésekkel </a:t>
            </a:r>
            <a:r>
              <a:rPr lang="hu-HU" sz="700" dirty="0" smtClean="0"/>
              <a:t>Önt arra vehetik rá a csalók, hogy csomagokat fogadjon és küldjön tovább. Ezekben olyan termékek lehetnek, melyeket kicsalt banki adatok felhasználásával vásároltak a bűnözők.</a:t>
            </a:r>
          </a:p>
          <a:p>
            <a:endParaRPr lang="hu-HU" sz="700" dirty="0"/>
          </a:p>
        </p:txBody>
      </p:sp>
      <p:sp>
        <p:nvSpPr>
          <p:cNvPr id="47" name="Téglalap 46"/>
          <p:cNvSpPr/>
          <p:nvPr/>
        </p:nvSpPr>
        <p:spPr>
          <a:xfrm>
            <a:off x="9267219" y="3609241"/>
            <a:ext cx="937812" cy="1241944"/>
          </a:xfrm>
          <a:prstGeom prst="rect">
            <a:avLst/>
          </a:prstGeom>
          <a:solidFill>
            <a:srgbClr val="C398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8" name="Szövegdoboz 47"/>
          <p:cNvSpPr txBox="1"/>
          <p:nvPr/>
        </p:nvSpPr>
        <p:spPr>
          <a:xfrm rot="16200000">
            <a:off x="8766147" y="3542130"/>
            <a:ext cx="19174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b="1" dirty="0">
                <a:solidFill>
                  <a:srgbClr val="FF0000"/>
                </a:solidFill>
              </a:rPr>
              <a:t>Tudja, kivel beszélget?</a:t>
            </a:r>
          </a:p>
          <a:p>
            <a:r>
              <a:rPr lang="hu-HU" sz="800" dirty="0"/>
              <a:t>Az online világban könnyedén </a:t>
            </a:r>
            <a:r>
              <a:rPr lang="hu-HU" sz="800" dirty="0" smtClean="0"/>
              <a:t>kiadhatják  </a:t>
            </a:r>
            <a:r>
              <a:rPr lang="hu-HU" sz="800" dirty="0"/>
              <a:t>magukat </a:t>
            </a:r>
            <a:r>
              <a:rPr lang="hu-HU" sz="800" dirty="0" smtClean="0"/>
              <a:t>a csalók egy Ön számára </a:t>
            </a:r>
          </a:p>
          <a:p>
            <a:r>
              <a:rPr lang="hu-HU" sz="800" dirty="0" smtClean="0"/>
              <a:t>ismerős személynek. </a:t>
            </a:r>
            <a:r>
              <a:rPr lang="hu-HU" sz="800" dirty="0"/>
              <a:t>M</a:t>
            </a:r>
            <a:r>
              <a:rPr lang="hu-HU" sz="800" dirty="0" smtClean="0"/>
              <a:t>ielőtt  </a:t>
            </a:r>
          </a:p>
          <a:p>
            <a:r>
              <a:rPr lang="hu-HU" sz="800" dirty="0" smtClean="0"/>
              <a:t>még bizalmas </a:t>
            </a:r>
            <a:r>
              <a:rPr lang="hu-HU" sz="800" dirty="0"/>
              <a:t>információkat </a:t>
            </a:r>
            <a:endParaRPr lang="hu-HU" sz="800" dirty="0" smtClean="0"/>
          </a:p>
          <a:p>
            <a:r>
              <a:rPr lang="hu-HU" sz="800" dirty="0" smtClean="0"/>
              <a:t>osztana meg vele, ellenőrizze a </a:t>
            </a:r>
          </a:p>
          <a:p>
            <a:r>
              <a:rPr lang="hu-HU" sz="800" dirty="0"/>
              <a:t>m</a:t>
            </a:r>
            <a:r>
              <a:rPr lang="hu-HU" sz="800" dirty="0" smtClean="0"/>
              <a:t>ásik kilétét!</a:t>
            </a:r>
          </a:p>
        </p:txBody>
      </p:sp>
      <p:sp>
        <p:nvSpPr>
          <p:cNvPr id="49" name="Téglalap 48"/>
          <p:cNvSpPr/>
          <p:nvPr/>
        </p:nvSpPr>
        <p:spPr>
          <a:xfrm>
            <a:off x="9267219" y="1082566"/>
            <a:ext cx="850558" cy="141497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0" name="Szövegdoboz 49"/>
          <p:cNvSpPr txBox="1"/>
          <p:nvPr/>
        </p:nvSpPr>
        <p:spPr>
          <a:xfrm rot="16200000">
            <a:off x="8932363" y="1245979"/>
            <a:ext cx="16928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b="1" dirty="0" smtClean="0">
                <a:solidFill>
                  <a:schemeClr val="accent6">
                    <a:lumMod val="50000"/>
                  </a:schemeClr>
                </a:solidFill>
              </a:rPr>
              <a:t>Ál-adománygyűjtők</a:t>
            </a:r>
            <a:endParaRPr lang="hu-HU" sz="8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hu-HU" sz="700" dirty="0"/>
              <a:t>Mindig alaposan ellenőrizze a megbízhatóságát a jótékonysági szervezetnek, amelynek felajánlást szeretne </a:t>
            </a:r>
            <a:r>
              <a:rPr lang="hu-HU" sz="700" dirty="0" smtClean="0"/>
              <a:t>utalni! </a:t>
            </a:r>
            <a:r>
              <a:rPr lang="hu-HU" sz="700" dirty="0"/>
              <a:t>Amennyiben csalóknak adta meg a banki adatait, illetve küldött adományt, értesítse bankját és a </a:t>
            </a:r>
            <a:r>
              <a:rPr lang="hu-HU" sz="700" dirty="0" smtClean="0"/>
              <a:t>rendőrséget!</a:t>
            </a:r>
            <a:endParaRPr lang="hu-HU" sz="700" dirty="0"/>
          </a:p>
          <a:p>
            <a:endParaRPr lang="hu-HU" sz="700" dirty="0"/>
          </a:p>
        </p:txBody>
      </p:sp>
      <p:sp>
        <p:nvSpPr>
          <p:cNvPr id="51" name="Téglalap 50"/>
          <p:cNvSpPr/>
          <p:nvPr/>
        </p:nvSpPr>
        <p:spPr>
          <a:xfrm>
            <a:off x="10309714" y="3031724"/>
            <a:ext cx="810914" cy="1396977"/>
          </a:xfrm>
          <a:prstGeom prst="rect">
            <a:avLst/>
          </a:prstGeom>
          <a:solidFill>
            <a:srgbClr val="103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2" name="Szövegdoboz 51"/>
          <p:cNvSpPr txBox="1"/>
          <p:nvPr/>
        </p:nvSpPr>
        <p:spPr>
          <a:xfrm rot="16200000">
            <a:off x="9795494" y="3128656"/>
            <a:ext cx="17890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b="1" dirty="0">
                <a:solidFill>
                  <a:srgbClr val="FF0000"/>
                </a:solidFill>
              </a:rPr>
              <a:t>Legyen </a:t>
            </a:r>
            <a:r>
              <a:rPr lang="hu-HU" sz="800" b="1" dirty="0" smtClean="0">
                <a:solidFill>
                  <a:srgbClr val="FF0000"/>
                </a:solidFill>
              </a:rPr>
              <a:t>naprakész!</a:t>
            </a:r>
            <a:endParaRPr lang="hu-HU" sz="800" b="1" dirty="0">
              <a:solidFill>
                <a:srgbClr val="FF0000"/>
              </a:solidFill>
            </a:endParaRPr>
          </a:p>
          <a:p>
            <a:r>
              <a:rPr lang="hu-HU" sz="800" dirty="0">
                <a:solidFill>
                  <a:schemeClr val="bg1"/>
                </a:solidFill>
              </a:rPr>
              <a:t>A szoftver és operációs rendszer frissítések </a:t>
            </a:r>
            <a:r>
              <a:rPr lang="hu-HU" sz="800" dirty="0" smtClean="0">
                <a:solidFill>
                  <a:schemeClr val="bg1"/>
                </a:solidFill>
              </a:rPr>
              <a:t>árulkodnak azok</a:t>
            </a:r>
          </a:p>
          <a:p>
            <a:r>
              <a:rPr lang="hu-HU" sz="800" dirty="0" smtClean="0">
                <a:solidFill>
                  <a:schemeClr val="bg1"/>
                </a:solidFill>
              </a:rPr>
              <a:t>sebezhető pontjairól </a:t>
            </a:r>
            <a:r>
              <a:rPr lang="hu-HU" sz="800" dirty="0">
                <a:solidFill>
                  <a:schemeClr val="bg1"/>
                </a:solidFill>
              </a:rPr>
              <a:t>és orvosolják </a:t>
            </a:r>
            <a:endParaRPr lang="hu-HU" sz="800" dirty="0" smtClean="0">
              <a:solidFill>
                <a:schemeClr val="bg1"/>
              </a:solidFill>
            </a:endParaRPr>
          </a:p>
          <a:p>
            <a:r>
              <a:rPr lang="hu-HU" sz="800" dirty="0" smtClean="0">
                <a:solidFill>
                  <a:schemeClr val="bg1"/>
                </a:solidFill>
              </a:rPr>
              <a:t>a biztonsági problémákat. </a:t>
            </a:r>
            <a:r>
              <a:rPr lang="hu-HU" sz="800" dirty="0">
                <a:solidFill>
                  <a:schemeClr val="bg1"/>
                </a:solidFill>
              </a:rPr>
              <a:t>Minél hamarabb telepíti őket, annál </a:t>
            </a:r>
            <a:endParaRPr lang="hu-HU" sz="800" dirty="0" smtClean="0">
              <a:solidFill>
                <a:schemeClr val="bg1"/>
              </a:solidFill>
            </a:endParaRPr>
          </a:p>
          <a:p>
            <a:r>
              <a:rPr lang="hu-HU" sz="800" dirty="0" smtClean="0">
                <a:solidFill>
                  <a:schemeClr val="bg1"/>
                </a:solidFill>
              </a:rPr>
              <a:t>kevésbé lesz támadható a bűnözők által online eszközén keresztül.</a:t>
            </a:r>
            <a:endParaRPr lang="hu-HU" sz="800" dirty="0">
              <a:solidFill>
                <a:schemeClr val="bg1"/>
              </a:solidFill>
            </a:endParaRPr>
          </a:p>
        </p:txBody>
      </p:sp>
      <p:sp>
        <p:nvSpPr>
          <p:cNvPr id="53" name="Téglalap 52"/>
          <p:cNvSpPr/>
          <p:nvPr/>
        </p:nvSpPr>
        <p:spPr>
          <a:xfrm>
            <a:off x="10309714" y="1082566"/>
            <a:ext cx="810914" cy="1330610"/>
          </a:xfrm>
          <a:prstGeom prst="rect">
            <a:avLst/>
          </a:prstGeom>
          <a:solidFill>
            <a:srgbClr val="C498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4" name="Szövegdoboz 53"/>
          <p:cNvSpPr txBox="1"/>
          <p:nvPr/>
        </p:nvSpPr>
        <p:spPr>
          <a:xfrm rot="16200000">
            <a:off x="9975362" y="1166921"/>
            <a:ext cx="1553642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b="1" dirty="0">
                <a:solidFill>
                  <a:srgbClr val="FF0000"/>
                </a:solidFill>
              </a:rPr>
              <a:t>Befektetési csalás</a:t>
            </a:r>
          </a:p>
          <a:p>
            <a:r>
              <a:rPr lang="hu-HU" sz="700" dirty="0"/>
              <a:t>Ezeknek a csalásoknak az elkövetői különböző haszonnal kecsegtető befektetési lehetőségekkel veszik rá az embereket pénzük átutalására. Az ajánlott befektetés lehet részvény, kötvény, kriptovaluta, ritka fémek, tengeren túli ingatlanvásárlás, vagy alternatív energia.</a:t>
            </a:r>
          </a:p>
          <a:p>
            <a:endParaRPr lang="hu-HU" sz="700" dirty="0"/>
          </a:p>
        </p:txBody>
      </p:sp>
      <p:sp>
        <p:nvSpPr>
          <p:cNvPr id="55" name="Téglalap 54"/>
          <p:cNvSpPr/>
          <p:nvPr/>
        </p:nvSpPr>
        <p:spPr>
          <a:xfrm>
            <a:off x="5375100" y="1691471"/>
            <a:ext cx="837839" cy="1214647"/>
          </a:xfrm>
          <a:prstGeom prst="rect">
            <a:avLst/>
          </a:prstGeom>
          <a:solidFill>
            <a:srgbClr val="103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6" name="Szövegdoboz 55"/>
          <p:cNvSpPr txBox="1"/>
          <p:nvPr/>
        </p:nvSpPr>
        <p:spPr>
          <a:xfrm rot="16200000">
            <a:off x="5126816" y="1715218"/>
            <a:ext cx="150435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b="1" dirty="0" smtClean="0">
                <a:solidFill>
                  <a:srgbClr val="FFC000"/>
                </a:solidFill>
              </a:rPr>
              <a:t>Őrizze</a:t>
            </a:r>
            <a:r>
              <a:rPr lang="hu-HU" sz="700" dirty="0" smtClean="0">
                <a:solidFill>
                  <a:schemeClr val="bg1"/>
                </a:solidFill>
              </a:rPr>
              <a:t> </a:t>
            </a:r>
            <a:r>
              <a:rPr lang="hu-HU" sz="800" b="1" dirty="0" smtClean="0">
                <a:solidFill>
                  <a:srgbClr val="FFC000"/>
                </a:solidFill>
              </a:rPr>
              <a:t>meg</a:t>
            </a:r>
            <a:r>
              <a:rPr lang="hu-HU" sz="700" dirty="0" smtClean="0">
                <a:solidFill>
                  <a:srgbClr val="FFC000"/>
                </a:solidFill>
              </a:rPr>
              <a:t> </a:t>
            </a:r>
            <a:r>
              <a:rPr lang="hu-HU" sz="800" b="1" dirty="0" smtClean="0">
                <a:solidFill>
                  <a:srgbClr val="FFC000"/>
                </a:solidFill>
              </a:rPr>
              <a:t>higgadtságát</a:t>
            </a:r>
            <a:r>
              <a:rPr lang="hu-HU" sz="700" dirty="0" smtClean="0">
                <a:solidFill>
                  <a:schemeClr val="bg1"/>
                </a:solidFill>
              </a:rPr>
              <a:t> </a:t>
            </a:r>
            <a:r>
              <a:rPr lang="hu-HU" sz="800" b="1" dirty="0" smtClean="0">
                <a:solidFill>
                  <a:srgbClr val="FFC000"/>
                </a:solidFill>
              </a:rPr>
              <a:t>használjon</a:t>
            </a:r>
            <a:r>
              <a:rPr lang="hu-HU" sz="700" dirty="0" smtClean="0">
                <a:solidFill>
                  <a:schemeClr val="bg1"/>
                </a:solidFill>
              </a:rPr>
              <a:t> </a:t>
            </a:r>
            <a:r>
              <a:rPr lang="hu-HU" sz="800" b="1" dirty="0">
                <a:solidFill>
                  <a:srgbClr val="FFC000"/>
                </a:solidFill>
              </a:rPr>
              <a:t>biztonsági</a:t>
            </a:r>
            <a:r>
              <a:rPr lang="hu-HU" sz="700" dirty="0">
                <a:solidFill>
                  <a:schemeClr val="bg1"/>
                </a:solidFill>
              </a:rPr>
              <a:t> </a:t>
            </a:r>
            <a:r>
              <a:rPr lang="hu-HU" sz="800" b="1" dirty="0" smtClean="0">
                <a:solidFill>
                  <a:srgbClr val="FFC000"/>
                </a:solidFill>
              </a:rPr>
              <a:t>mentést!</a:t>
            </a:r>
            <a:endParaRPr lang="hu-HU" sz="800" b="1" dirty="0">
              <a:solidFill>
                <a:srgbClr val="FFC000"/>
              </a:solidFill>
            </a:endParaRPr>
          </a:p>
          <a:p>
            <a:r>
              <a:rPr lang="hu-HU" sz="700" dirty="0">
                <a:solidFill>
                  <a:schemeClr val="bg1"/>
                </a:solidFill>
              </a:rPr>
              <a:t>Az online eszközökön tárolt ideiglenes mentések mellett offline is tartson biztonsági mentést az </a:t>
            </a:r>
            <a:r>
              <a:rPr lang="hu-HU" sz="700" dirty="0" smtClean="0">
                <a:solidFill>
                  <a:schemeClr val="bg1"/>
                </a:solidFill>
              </a:rPr>
              <a:t>adatairól! </a:t>
            </a:r>
            <a:r>
              <a:rPr lang="hu-HU" sz="700" dirty="0">
                <a:solidFill>
                  <a:schemeClr val="bg1"/>
                </a:solidFill>
              </a:rPr>
              <a:t>Így </a:t>
            </a:r>
            <a:r>
              <a:rPr lang="hu-HU" sz="700" dirty="0" smtClean="0">
                <a:solidFill>
                  <a:schemeClr val="bg1"/>
                </a:solidFill>
              </a:rPr>
              <a:t>nem lesz kiszolgáltatva a csalóknak egy </a:t>
            </a:r>
            <a:r>
              <a:rPr lang="hu-HU" sz="700" dirty="0">
                <a:solidFill>
                  <a:schemeClr val="bg1"/>
                </a:solidFill>
              </a:rPr>
              <a:t>zsarolóvírus-támadás esetén.</a:t>
            </a:r>
          </a:p>
          <a:p>
            <a:endParaRPr lang="hu-HU" sz="700" dirty="0">
              <a:solidFill>
                <a:schemeClr val="bg1"/>
              </a:solidFill>
            </a:endParaRPr>
          </a:p>
        </p:txBody>
      </p:sp>
      <p:sp>
        <p:nvSpPr>
          <p:cNvPr id="57" name="Téglalap 56"/>
          <p:cNvSpPr/>
          <p:nvPr/>
        </p:nvSpPr>
        <p:spPr>
          <a:xfrm>
            <a:off x="6667995" y="1691471"/>
            <a:ext cx="292363" cy="744654"/>
          </a:xfrm>
          <a:prstGeom prst="rect">
            <a:avLst/>
          </a:prstGeom>
          <a:solidFill>
            <a:srgbClr val="A9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9" name="Téglalap 58"/>
          <p:cNvSpPr/>
          <p:nvPr/>
        </p:nvSpPr>
        <p:spPr>
          <a:xfrm>
            <a:off x="6997423" y="1286564"/>
            <a:ext cx="264420" cy="1512915"/>
          </a:xfrm>
          <a:prstGeom prst="rect">
            <a:avLst/>
          </a:prstGeom>
          <a:solidFill>
            <a:srgbClr val="A9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0" name="Szövegdoboz 59"/>
          <p:cNvSpPr txBox="1"/>
          <p:nvPr/>
        </p:nvSpPr>
        <p:spPr>
          <a:xfrm rot="16200000">
            <a:off x="6272974" y="1880950"/>
            <a:ext cx="101186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700" dirty="0">
                <a:solidFill>
                  <a:schemeClr val="accent6">
                    <a:lumMod val="50000"/>
                  </a:schemeClr>
                </a:solidFill>
                <a:effectLst>
                  <a:glow rad="127000">
                    <a:srgbClr val="1D2F01"/>
                  </a:glow>
                </a:effectLst>
              </a:rPr>
              <a:t>BOLDOG</a:t>
            </a:r>
            <a:endParaRPr lang="hu-HU" sz="1700" dirty="0"/>
          </a:p>
        </p:txBody>
      </p:sp>
      <p:sp>
        <p:nvSpPr>
          <p:cNvPr id="61" name="Szövegdoboz 60"/>
          <p:cNvSpPr txBox="1"/>
          <p:nvPr/>
        </p:nvSpPr>
        <p:spPr>
          <a:xfrm rot="16200000">
            <a:off x="6266660" y="1791090"/>
            <a:ext cx="163897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700" dirty="0" smtClean="0">
                <a:solidFill>
                  <a:schemeClr val="accent6">
                    <a:lumMod val="50000"/>
                  </a:schemeClr>
                </a:solidFill>
                <a:effectLst>
                  <a:glow rad="127000">
                    <a:srgbClr val="1D2F01"/>
                  </a:glow>
                </a:effectLst>
              </a:rPr>
              <a:t>KARÁCSONYT!</a:t>
            </a:r>
            <a:endParaRPr lang="hu-HU" sz="1700" dirty="0"/>
          </a:p>
        </p:txBody>
      </p:sp>
      <p:sp>
        <p:nvSpPr>
          <p:cNvPr id="62" name="Téglalap 61"/>
          <p:cNvSpPr/>
          <p:nvPr/>
        </p:nvSpPr>
        <p:spPr>
          <a:xfrm>
            <a:off x="880317" y="1082566"/>
            <a:ext cx="423576" cy="4819350"/>
          </a:xfrm>
          <a:prstGeom prst="rect">
            <a:avLst/>
          </a:prstGeom>
          <a:solidFill>
            <a:srgbClr val="A9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8" name="Téglalap 57"/>
          <p:cNvSpPr/>
          <p:nvPr/>
        </p:nvSpPr>
        <p:spPr>
          <a:xfrm>
            <a:off x="325821" y="1294409"/>
            <a:ext cx="456723" cy="4265563"/>
          </a:xfrm>
          <a:prstGeom prst="rect">
            <a:avLst/>
          </a:prstGeom>
          <a:solidFill>
            <a:srgbClr val="A9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3" name="Szövegdoboz 62"/>
          <p:cNvSpPr txBox="1"/>
          <p:nvPr/>
        </p:nvSpPr>
        <p:spPr>
          <a:xfrm rot="16200000">
            <a:off x="-1791675" y="2732178"/>
            <a:ext cx="4934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CDA272"/>
                </a:solidFill>
              </a:rPr>
              <a:t>KIBERBIZTONSÁGI ADVENTI KALENDÁRIUM</a:t>
            </a:r>
          </a:p>
          <a:p>
            <a:endParaRPr lang="hu-HU" dirty="0">
              <a:solidFill>
                <a:srgbClr val="CDA2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46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1532</TotalTime>
  <Words>978</Words>
  <Application>Microsoft Office PowerPoint</Application>
  <PresentationFormat>Szélesvásznú</PresentationFormat>
  <Paragraphs>104</Paragraphs>
  <Slides>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Timmer Alexandra</dc:creator>
  <cp:lastModifiedBy>Frankó Marianna</cp:lastModifiedBy>
  <cp:revision>252</cp:revision>
  <cp:lastPrinted>2023-12-15T12:10:32Z</cp:lastPrinted>
  <dcterms:created xsi:type="dcterms:W3CDTF">2023-11-23T10:24:58Z</dcterms:created>
  <dcterms:modified xsi:type="dcterms:W3CDTF">2023-12-18T11:21:04Z</dcterms:modified>
</cp:coreProperties>
</file>